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3" r:id="rId4"/>
    <p:sldId id="269" r:id="rId5"/>
    <p:sldId id="265" r:id="rId6"/>
    <p:sldId id="272" r:id="rId7"/>
    <p:sldId id="267" r:id="rId8"/>
    <p:sldId id="270" r:id="rId9"/>
    <p:sldId id="271" r:id="rId10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93" autoAdjust="0"/>
    <p:restoredTop sz="94690" autoAdjust="0"/>
  </p:normalViewPr>
  <p:slideViewPr>
    <p:cSldViewPr>
      <p:cViewPr>
        <p:scale>
          <a:sx n="73" d="100"/>
          <a:sy n="73" d="100"/>
        </p:scale>
        <p:origin x="-2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7728170E-231D-4D94-9387-6B0F356BE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0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4-30T03:57:57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6251 6028,'0'0,"25"0,-25 0,24 0,1 0,25 0,-25 0,-25 0,24 0,1 0,0 0,0 0,0 0,-25-25,24 25,26-25,-25 25,0 0,-25 0,0 0,24 0,1 0,0 0,0 0,-25 0,25 0,-1 0,1 0,0 0,0 0,-25 0,25 0,0 0,-1 0,1 0,-25 0,25 0,0 0,0 0,-1 0,1 0,0 0,0 0,49 0,-24 0,-50 0,49 0,-24 0,25 0,-25 0,-25 0,49 0,-24 0,0 0,0 0,-25 0,24 0,1 0,0 0,0 0,-25 0,25 0,-1 0,1 0,0 0,0 0,-25 0,25 0,-1 0,1 0,0 0,-25 0,25 0,24 0,-24 0,0 0,-25 0,50 0,-1 0,-24 0,0 0,-25 0,25 0,0 0,-1 0,1 0,0 0,-25 0,25 0,0 0,24 0,1 0,-50 0,25 0,24 0,-24 0,0 0,-25 0,49 0,-24 0,0 0,0 0,0 0,-1 0,26 0,0 0,-26 0,1 0,25 0,-25 0,-1 0,-24-25,25 25,25 0,24 0,-24 0,0 0,-1 0,-49 0,50 0,-1 0,1 0,-25 25,0-25,-1 0,1 0,25 0,-1 0,-24 25,0 0,25-25,24 0,-24 24,-26-24,1 0,0 0,-25 0,25 0,0 0,-1 0,1 0,-25 0,0 0,25 0,25-24,-25 24,-1 0,1 0,-25 0,25-25,0 25,0 0,-25-25,24 25,-24 0,50-25,24 25,-49 0,0 0,-25-25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3973" tIns="46986" rIns="93973" bIns="46986" anchor="ctr" compatLnSpc="1"/>
          <a:lstStyle/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3973" tIns="46986" rIns="93973" bIns="46986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BB869C78-9460-46AF-9E98-D71214521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A11BEA56-DB97-407E-A62D-338C000FB285}" type="slidenum">
              <a:rPr lang="en-US"/>
              <a:pPr/>
              <a:t>1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D4BF8B7F-B638-4AF4-9D6E-4EE638E2402C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B93C6C78-6082-41FA-87E0-2B24983C2FDD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CDFC8EF-46D1-40C9-ACB7-849425E8F0CA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07F4CE-476C-4BC7-B9D5-6EC851C35E05}" type="datetime1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Student Name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FC31C6C1-7411-4C26-A998-291964368D3B}" type="slidenum">
              <a:rPr lang="en-US"/>
              <a:pPr/>
              <a:t>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CC351CD3-3E9A-45A2-88FC-09B0B8DE9B45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30280055-F4E2-4CAA-9F11-4869E5781463}" type="slidenum">
              <a:rPr lang="en-US"/>
              <a:pPr/>
              <a:t>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04E-E4CE-4EA6-8BEC-4E716ECDC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aoJuTcoky5g0YXGudNsmX25fN5bC61kaekqkCLLHKp8=-~FONKGrtMqTX+3oLhK31Dl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0" name="Rectangle 2" descr="0djS7Jz9LBzZev0r+EM4NWtdajeMabFwLH9yzOeQ1uA=-~0LE9A6BthjNwp7Mj+Ib8rw==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Entertainment Lair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A Franchise </a:t>
            </a:r>
            <a:r>
              <a:rPr lang="en-US" sz="2500" dirty="0" smtClean="0"/>
              <a:t>of </a:t>
            </a:r>
            <a:r>
              <a:rPr lang="en-US" sz="2500" dirty="0"/>
              <a:t>t</a:t>
            </a:r>
            <a:r>
              <a:rPr lang="en-US" sz="2500" dirty="0" smtClean="0"/>
              <a:t>he </a:t>
            </a:r>
            <a:r>
              <a:rPr lang="en-US" sz="2500" dirty="0"/>
              <a:t>Future</a:t>
            </a:r>
            <a:endParaRPr lang="en-US" dirty="0"/>
          </a:p>
        </p:txBody>
      </p:sp>
      <p:sp>
        <p:nvSpPr>
          <p:cNvPr id="2051" name="Rectangle 3" descr="SDuVeMlWeDZGOLEt1RSHErBFyj7iilIkYsCmnULoCgk=-~dCXaswEzlgn2bYoXim/8gw==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9000" lnSpcReduction="20000"/>
          </a:bodyPr>
          <a:lstStyle/>
          <a:p>
            <a:r>
              <a:rPr lang="en-US" dirty="0" smtClean="0"/>
              <a:t>Julia </a:t>
            </a:r>
            <a:r>
              <a:rPr lang="en-US" dirty="0" err="1" smtClean="0"/>
              <a:t>Pinon</a:t>
            </a:r>
            <a:endParaRPr lang="en-US" dirty="0"/>
          </a:p>
          <a:p>
            <a:r>
              <a:rPr lang="en-US" dirty="0" smtClean="0"/>
              <a:t>Lee McLaughlin</a:t>
            </a:r>
          </a:p>
          <a:p>
            <a:r>
              <a:rPr lang="en-US" dirty="0" smtClean="0"/>
              <a:t>Victor Scott</a:t>
            </a:r>
          </a:p>
          <a:p>
            <a:r>
              <a:rPr lang="en-US" dirty="0" smtClean="0"/>
              <a:t>Derek </a:t>
            </a:r>
            <a:r>
              <a:rPr lang="en-US" dirty="0" err="1" smtClean="0"/>
              <a:t>Waddoups</a:t>
            </a:r>
            <a:endParaRPr lang="en-US" dirty="0"/>
          </a:p>
        </p:txBody>
      </p:sp>
      <p:pic>
        <p:nvPicPr>
          <p:cNvPr id="1026" name="Picture 2" descr="0hBsy1PPOb/wZetlNWGeD7Atr7+9GraGO1fJ1Jgmk+Q=-~70rsaiZ61oYHjHZBYe74Iw=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52" y="22860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4495800" cy="1901952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The Lair provides gaming equipment and activities. </a:t>
            </a:r>
            <a:endParaRPr lang="en-US" sz="4000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fk/bNCK+WuQw2ocXLl5QT8yW8s1S+O+syG1mPSDsrls=-~g7pvCaCHAkglmVHDfAyQE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ws4iF9qVzQmhFYNTybCDrXGzPrUAxghOmeepZrj92ko=-~o6PoM0wdGG7/OELWyVet9A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/>
              <a:t>A Natural Franchise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04E-E4CE-4EA6-8BEC-4E716ECDC2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 descr="9m6MwBAZ4ShYFksqyIuHxide7aUf8rVTJD8KzemWXM8=-~8vn9ZySEsqHQXBsNnUT4Eg=="/>
          <p:cNvSpPr txBox="1">
            <a:spLocks noChangeArrowheads="1"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Gaming has never been more popular than it is today.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Dedicated gamers want to utilize proven marketing and design concepts.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Franchises would be individually owned and operated.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w4r/FGyh8u2Z9euNHLvZnijMXhnkpVhiN6JYWdMs0yw=-~osgNYK5HzisNGTHqTc15G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 descr="eP9oJUvCx+HDPWFikCZxMAM1pkmYPHsm3kU8+XBSXpk=-~qP62N4j+flO53JkbqOLPWQ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 smtClean="0"/>
              <a:t>Year-to-Year </a:t>
            </a:r>
            <a:r>
              <a:rPr lang="en-US" sz="3600" dirty="0"/>
              <a:t>Comparison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 descr="C/6gCd8OUFzBpaTJM8PdtMhoh28Wx2VTsfQaB925zNQ=-~+HBsIobxhfc5wDm9QheUgw=="/>
          <p:cNvSpPr txBox="1">
            <a:spLocks noChangeArrowheads="1"/>
          </p:cNvSpPr>
          <p:nvPr/>
        </p:nvSpPr>
        <p:spPr bwMode="auto">
          <a:xfrm>
            <a:off x="609600" y="4876800"/>
            <a:ext cx="3657600" cy="3693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chemeClr val="tx2">
                    <a:alpha val="100000"/>
                  </a:schemeClr>
                </a:solidFill>
                <a:latin typeface="Arial"/>
              </a:rPr>
              <a:t>Our first year was profitable</a:t>
            </a:r>
            <a:endParaRPr lang="en-US" dirty="0"/>
          </a:p>
        </p:txBody>
      </p:sp>
      <p:sp>
        <p:nvSpPr>
          <p:cNvPr id="8" name="TextBox 7" descr="zrOXasZuasml7SJf7lVzD+nJ00Ph7OSeG9GnPdQjicA=-~u9bhaxRPU9Mb0z64uKDoew=="/>
          <p:cNvSpPr txBox="1">
            <a:spLocks noChangeArrowheads="1"/>
          </p:cNvSpPr>
          <p:nvPr/>
        </p:nvSpPr>
        <p:spPr bwMode="auto">
          <a:xfrm>
            <a:off x="1981200" y="5334000"/>
            <a:ext cx="4648200" cy="3693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chemeClr val="tx2">
                    <a:alpha val="100000"/>
                  </a:schemeClr>
                </a:solidFill>
                <a:latin typeface="Arial"/>
              </a:rPr>
              <a:t>Our second year was significantly better</a:t>
            </a:r>
            <a:endParaRPr lang="en-US" dirty="0"/>
          </a:p>
        </p:txBody>
      </p:sp>
      <p:graphicFrame>
        <p:nvGraphicFramePr>
          <p:cNvPr id="5" name="Table 4" descr="jIG3avl4igtkN7S1Woj3F+2yJnIZGgAZhFUXRsWhODQ=-~kbNNi3M0GDMVsOmIcPuC6w=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46893"/>
              </p:ext>
            </p:extLst>
          </p:nvPr>
        </p:nvGraphicFramePr>
        <p:xfrm>
          <a:off x="533400" y="17526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929"/>
                <a:gridCol w="1650092"/>
                <a:gridCol w="1747158"/>
                <a:gridCol w="1844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r>
                        <a:rPr lang="en-US" baseline="0" dirty="0" smtClean="0"/>
                        <a:t> Games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$75,915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$115,856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$39,941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Role-playing Games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$47,404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$77,038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$29,634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Puzzles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$31,590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$38,540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$6,950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$19,200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$28,200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$9,000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$25,755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$46,065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$20,310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$199,864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$305,699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$105,835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AI74S8d/UyUbDsGnMEJz93NIH5juoVVZTepg5zmNNkY=-~UFFUOySV/yDJY8LjFhX2V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 descr="Ycl2UOK5aMv+h7P7xjX6+8Yace1+wPKOVc6NxmIOsHk=-~s/WxT3q31EfaBGmK3WR6Jw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/>
              <a:t>Sales Increase </a:t>
            </a:r>
            <a:r>
              <a:rPr lang="en-US" sz="3600" dirty="0" smtClean="0"/>
              <a:t>by </a:t>
            </a:r>
            <a:r>
              <a:rPr lang="en-US" sz="3600" dirty="0"/>
              <a:t>Category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 descr="6ht6gBlqritTZsfFy8EWYzZcrS/9vdRpPYEBlw5k1xE=-~AYuwfvHh6MmqzwzvQRtu0Q=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58981"/>
              </p:ext>
            </p:extLst>
          </p:nvPr>
        </p:nvGraphicFramePr>
        <p:xfrm>
          <a:off x="685800" y="2514600"/>
          <a:ext cx="7620000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Board</a:t>
                      </a:r>
                    </a:p>
                    <a:p>
                      <a:pPr algn="ctr"/>
                      <a:r>
                        <a:rPr lang="en-US" sz="1600" dirty="0" smtClean="0"/>
                        <a:t>Games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Role-playing Games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Puzzles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Last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$75,915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$47,404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$31,590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$19,200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$25,755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This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$115,856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$77,038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$38,540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$28,200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$46,065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CueIguXWs+tGKcUjNAE56wd8QGjhqd6Z+fl/2MCNgEw=-~hiJqssHi/1i2WHCqQZafx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5b3CwZd+jdFVGrzGywwH/46Fy+nvAybD6+2Qn6H8T40=-~yL8ZJK3uXpc82nQU0MBPmw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/>
              <a:t>Qtr. 1 Sales </a:t>
            </a:r>
            <a:r>
              <a:rPr lang="en-US" sz="3600" dirty="0" smtClean="0"/>
              <a:t>Increase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801461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Qrt.1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$37,761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$61,594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WRHJsjrz9Fn/e/KNUUcy6+n2ctSTDFmXpFX/x3s5oAw=-~pY5tNxPfBmQr2zl5rq3O/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 descr="ZHvWC/abGhwb/IHavbwD3uUKjH5QqHcg4gk8oBWMGPY=-~2R0kjTC11n81E1CFpYz4iA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What We Provide</a:t>
            </a:r>
          </a:p>
        </p:txBody>
      </p:sp>
      <p:sp>
        <p:nvSpPr>
          <p:cNvPr id="108547" name="Rectangle 3" descr="4QiKobp/gJrkIJwvMOEXifl/aH3kI9UkA2ht01gZFlA=-~zEDS7oR99PHIiE+KnL/DJw==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 selection and initial setup consistent with our mission statement</a:t>
            </a:r>
          </a:p>
          <a:p>
            <a:r>
              <a:rPr lang="en-US" dirty="0"/>
              <a:t>Inventory and product selection</a:t>
            </a:r>
          </a:p>
          <a:p>
            <a:r>
              <a:rPr lang="en-US" dirty="0"/>
              <a:t>Detailed marketing program based on: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of all types</a:t>
            </a:r>
          </a:p>
          <a:p>
            <a:pPr lvl="1"/>
            <a:r>
              <a:rPr lang="en-US" dirty="0"/>
              <a:t>A variety of </a:t>
            </a:r>
            <a:r>
              <a:rPr lang="en-US" dirty="0" smtClean="0"/>
              <a:t>gaming </a:t>
            </a:r>
            <a:r>
              <a:rPr lang="en-US" dirty="0"/>
              <a:t>events</a:t>
            </a:r>
          </a:p>
          <a:p>
            <a:r>
              <a:rPr lang="en-US" dirty="0"/>
              <a:t>Financial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04E-E4CE-4EA6-8BEC-4E716ECDC2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Tm2lxlFE5YcnU2PkR+jet1BdYRnuTZvGwaLu+Y7vGzM=-~sV2wLg2yPQ7Y+HS9Uhx1g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 descr="MEA+xjelzibRAiyJiEAV+dDkzlaCkYBWNSqLg2JK39M=-~lojmj8NSlPz7fui9Ui11OQ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/>
              <a:t>The Next Steps</a:t>
            </a:r>
            <a:endParaRPr lang="en-US"/>
          </a:p>
        </p:txBody>
      </p:sp>
      <p:sp>
        <p:nvSpPr>
          <p:cNvPr id="110595" name="Rectangle 3" descr="RuWYxNJgNuXj42+qE3aVkaGueft0sE4mpXwM3BV0yH4=-~oEFhTQ6KrGsxCvECHrjZDQ==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dirty="0" smtClean="0"/>
              <a:t>Create detailed </a:t>
            </a:r>
            <a:r>
              <a:rPr lang="en-US" sz="3400" dirty="0"/>
              <a:t>financial proposal including funding requirements to launch franchise campaign</a:t>
            </a:r>
            <a:endParaRPr lang="en-US"/>
          </a:p>
          <a:p>
            <a:r>
              <a:rPr lang="en-US" sz="3400" dirty="0" smtClean="0"/>
              <a:t>Identify </a:t>
            </a:r>
            <a:r>
              <a:rPr lang="en-US" sz="3400" dirty="0"/>
              <a:t>at least two potential franchisees for next year</a:t>
            </a:r>
          </a:p>
          <a:p>
            <a:r>
              <a:rPr lang="en-US" sz="3400" dirty="0" smtClean="0"/>
              <a:t>Expand </a:t>
            </a:r>
            <a:r>
              <a:rPr lang="en-US" sz="3400"/>
              <a:t>to </a:t>
            </a:r>
            <a:r>
              <a:rPr lang="en-US" sz="3400" smtClean="0"/>
              <a:t>ten </a:t>
            </a:r>
            <a:r>
              <a:rPr lang="en-US" sz="3400" dirty="0"/>
              <a:t>additional franchises in second year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Entertainment 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04E-E4CE-4EA6-8BEC-4E716ECDC21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Users\maddie\AppData\Local\Microsoft\Windows\Temporary Internet Files\Content.IE5\XO3RDT8O\MC90043523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250360" y="2134080"/>
              <a:ext cx="1500480" cy="45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1000" y="2124720"/>
                <a:ext cx="151920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CQzArh6l6R9o7uiCor1v9XXExbFDLd+L4lHNEuho75c=-~8e31/FbW7+QUnW7Y0Hz4dA==</id>
</project>
</file>

<file path=customXml/itemProps1.xml><?xml version="1.0" encoding="utf-8"?>
<ds:datastoreItem xmlns:ds="http://schemas.openxmlformats.org/officeDocument/2006/customXml" ds:itemID="{A191F99E-54D9-4C4E-BAC9-AD05644EC45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284</Words>
  <Application>Microsoft Office PowerPoint</Application>
  <PresentationFormat>On-screen Show (4:3)</PresentationFormat>
  <Paragraphs>113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Entertainment Lair A Franchise of the Future</vt:lpstr>
      <vt:lpstr>The Lair provides gaming equipment and activities. </vt:lpstr>
      <vt:lpstr>A Natural Franchise</vt:lpstr>
      <vt:lpstr>Year-to-Year Comparison</vt:lpstr>
      <vt:lpstr>Sales Increase by Category</vt:lpstr>
      <vt:lpstr>Qtr. 1 Sales Increase</vt:lpstr>
      <vt:lpstr>What We Provide</vt:lpstr>
      <vt:lpstr>The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2009-12-18T04:43:25Z</dcterms:created>
  <dcterms:modified xsi:type="dcterms:W3CDTF">2013-04-30T03:59:03Z</dcterms:modified>
</cp:coreProperties>
</file>